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80" r:id="rId3"/>
    <p:sldId id="281" r:id="rId4"/>
    <p:sldId id="263" r:id="rId5"/>
    <p:sldId id="264" r:id="rId6"/>
    <p:sldId id="284" r:id="rId7"/>
    <p:sldId id="279" r:id="rId8"/>
    <p:sldId id="257" r:id="rId9"/>
    <p:sldId id="282" r:id="rId10"/>
    <p:sldId id="283" r:id="rId11"/>
    <p:sldId id="278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7456-D358-2143-AF78-A9F2B8F53BE9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09B0-BA1E-7A4E-8A06-03DF359116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ntiers.eu/saj/" TargetMode="External"/><Relationship Id="rId4" Type="http://schemas.openxmlformats.org/officeDocument/2006/relationships/hyperlink" Target="http://sentiers.eu/saj/marcher-avec/the-shift-project-tsp/article/cultiver-le-co2-pourrait-il-etre-finance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ntiers.eu/saj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://sentiers.eu/saj/marcher-avec/the-shift-project-tsp/article/cultiver-le-co2-pourrait-il-etre-finance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ntiers.eu/saj/marcher-avec/article/l-intelligence-du-vivant-pour-le-climat" TargetMode="External"/><Relationship Id="rId4" Type="http://schemas.openxmlformats.org/officeDocument/2006/relationships/hyperlink" Target="http://agriculture.gouv.fr/ministere/les-contributions-possibles-de-lagriculture-et-de-la-foret-la-lutte-contre-le-changement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decarbonizeurope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ntiers.eu/saj/marcher-avec/article/l-intelligence-du-vivant-pour-le-climat" TargetMode="External"/><Relationship Id="rId4" Type="http://schemas.openxmlformats.org/officeDocument/2006/relationships/hyperlink" Target="http://sentiers.eu/saj/le-meilleur-est-avenir/article/aurons-nous-a-manger-demain%23utilisations_biomasse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sentiers.eu/saj/marcher-avec/article/l-intelligence-du-vivant-pour-le-clim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re.iea.org/technology-roadmap-delivering-sustainable-bioenergy" TargetMode="External"/><Relationship Id="rId4" Type="http://schemas.openxmlformats.org/officeDocument/2006/relationships/hyperlink" Target="https://www.iea.org/newsroom/news/2018/october/modern-bioenergy-leads-the-growth-of-all-renewables-to-2023-according-to-latest-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report/sr15/" TargetMode="External"/><Relationship Id="rId4" Type="http://schemas.openxmlformats.org/officeDocument/2006/relationships/hyperlink" Target="http://sentiers.eu/saj/marcher-avec/a-tree-for-you/article/planter-des-milliards-d-arbres%23nb2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s://www.unenvironment.org/fr/resources/rapport-2018-sur-lecart-entre-les-besoins-et-les-perspectives-en-matiere-de-reduction-d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://sentiers.eu/saj/marcher-avec/the-shift-project-tsp/article/cultiver-le-co2-pourrait-il-etre-fin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20731-Pierre-vers-Soreiller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70" y="716767"/>
            <a:ext cx="1574867" cy="19840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8151" y="1054438"/>
            <a:ext cx="1869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hlinkClick r:id="rId3"/>
              </a:rPr>
              <a:t>Sentiers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8151" y="1762324"/>
            <a:ext cx="229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http://</a:t>
            </a:r>
            <a:r>
              <a:rPr lang="fr-FR" dirty="0" err="1" smtClean="0">
                <a:solidFill>
                  <a:srgbClr val="000000"/>
                </a:solidFill>
              </a:rPr>
              <a:t>sentiers.eu</a:t>
            </a:r>
            <a:r>
              <a:rPr lang="fr-FR" dirty="0" smtClean="0">
                <a:solidFill>
                  <a:srgbClr val="000000"/>
                </a:solidFill>
              </a:rPr>
              <a:t>/</a:t>
            </a:r>
            <a:r>
              <a:rPr lang="fr-FR" dirty="0" err="1" smtClean="0">
                <a:solidFill>
                  <a:srgbClr val="000000"/>
                </a:solidFill>
              </a:rPr>
              <a:t>saj</a:t>
            </a:r>
            <a:r>
              <a:rPr lang="fr-FR" dirty="0" smtClean="0">
                <a:solidFill>
                  <a:srgbClr val="000000"/>
                </a:solidFill>
              </a:rPr>
              <a:t>/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9032" y="3101322"/>
            <a:ext cx="598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hlinkClick r:id="rId4"/>
              </a:rPr>
              <a:t>Cultiver le CO</a:t>
            </a:r>
            <a:r>
              <a:rPr lang="fr-FR" sz="2800" baseline="-25000" dirty="0" smtClean="0">
                <a:solidFill>
                  <a:srgbClr val="FF0000"/>
                </a:solidFill>
                <a:hlinkClick r:id="rId4"/>
              </a:rPr>
              <a:t>2</a:t>
            </a:r>
            <a:r>
              <a:rPr lang="fr-FR" sz="2800" dirty="0" smtClean="0">
                <a:solidFill>
                  <a:srgbClr val="FF0000"/>
                </a:solidFill>
                <a:hlinkClick r:id="rId4"/>
              </a:rPr>
              <a:t> pourrait-il être financé 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9032" y="5419753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CGAAER, le 05 décembre 2018 / André-Jean Guérin</a:t>
            </a:r>
          </a:p>
        </p:txBody>
      </p:sp>
      <p:pic>
        <p:nvPicPr>
          <p:cNvPr id="4" name="Image 3" descr="carbon-dioxide-emissions-control-concept-d-rendering-co-cl-carbon-dioxide-emissions-control-concept-d-rendering-co-cloud-1172302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70" y="3804313"/>
            <a:ext cx="2386584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956"/>
            <a:ext cx="4657913" cy="46613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Résumé .</a:t>
            </a:r>
            <a:r>
              <a:rPr lang="fr-FR" sz="2400" dirty="0">
                <a:solidFill>
                  <a:srgbClr val="FFFF00"/>
                </a:solidFill>
              </a:rPr>
              <a:t>.</a:t>
            </a:r>
            <a:r>
              <a:rPr lang="fr-FR" sz="2400" dirty="0" smtClean="0">
                <a:solidFill>
                  <a:srgbClr val="FFFF00"/>
                </a:solidFill>
              </a:rPr>
              <a:t>.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599671"/>
            <a:ext cx="5115113" cy="6161322"/>
          </a:xfrm>
        </p:spPr>
        <p:txBody>
          <a:bodyPr>
            <a:normAutofit/>
          </a:bodyPr>
          <a:lstStyle/>
          <a:p>
            <a:r>
              <a:rPr lang="fr-FR" sz="1200" dirty="0">
                <a:solidFill>
                  <a:srgbClr val="FFFF00"/>
                </a:solidFill>
              </a:rPr>
              <a:t>Les flux de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captés annuellement par les cultures et les forêts sont équivalents aux émissions actuelles de </a:t>
            </a:r>
            <a:r>
              <a:rPr lang="fr-FR" sz="1200" dirty="0" smtClean="0">
                <a:solidFill>
                  <a:srgbClr val="FFFF00"/>
                </a:solidFill>
              </a:rPr>
              <a:t>GES de </a:t>
            </a:r>
            <a:r>
              <a:rPr lang="fr-FR" sz="1200" dirty="0">
                <a:solidFill>
                  <a:srgbClr val="FFFF00"/>
                </a:solidFill>
              </a:rPr>
              <a:t>l’ensemble de nos activités. Elles représentent 3 à 4 fois les émissions résiduelles qui devraient persister en 2050.</a:t>
            </a:r>
          </a:p>
          <a:p>
            <a:r>
              <a:rPr lang="fr-FR" sz="1200" dirty="0">
                <a:solidFill>
                  <a:srgbClr val="FFFF00"/>
                </a:solidFill>
              </a:rPr>
              <a:t>Les quantités de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retenues dans les produits agricoles et forestiers échangés et commercialisés représentent 30 à 40 % des flux captés annuellement.</a:t>
            </a:r>
          </a:p>
          <a:p>
            <a:r>
              <a:rPr lang="fr-FR" sz="1200" dirty="0">
                <a:solidFill>
                  <a:srgbClr val="FFFF00"/>
                </a:solidFill>
              </a:rPr>
              <a:t>La différence comprend notamment : i) les imprécisions, les omissions (herbe des surfaces toujours en herbe par exemple), les sous-estimations, les ignorances ; ii) la partie de la production végétale utilisée pour l’élevage (pailles) ou qui demeure dans le sol (racines) et contribue à sa fertilité ; iii) les déchets végétaux valorisés ou écartés le long des filières industrielles aval.</a:t>
            </a:r>
          </a:p>
          <a:p>
            <a:r>
              <a:rPr lang="fr-FR" sz="1200" dirty="0">
                <a:solidFill>
                  <a:srgbClr val="FFFF00"/>
                </a:solidFill>
              </a:rPr>
              <a:t>La valorisation aux prix actuels et futurs du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contenu dans les productions est du même ordre de grandeur que les crédits de la PAC.</a:t>
            </a:r>
          </a:p>
          <a:p>
            <a:r>
              <a:rPr lang="fr-FR" sz="1200" dirty="0">
                <a:solidFill>
                  <a:srgbClr val="FFFF00"/>
                </a:solidFill>
              </a:rPr>
              <a:t>Le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contenu dans les grandes cultures, valorisé au prix actuel de </a:t>
            </a:r>
            <a:r>
              <a:rPr lang="fr-FR" sz="1200" dirty="0" smtClean="0">
                <a:solidFill>
                  <a:srgbClr val="FFFF00"/>
                </a:solidFill>
              </a:rPr>
              <a:t>25 €</a:t>
            </a:r>
            <a:r>
              <a:rPr lang="fr-FR" sz="1200" dirty="0">
                <a:solidFill>
                  <a:srgbClr val="FFFF00"/>
                </a:solidFill>
              </a:rPr>
              <a:t>/tCO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, représente un montant non négligeable d’environ 100 €/ha.</a:t>
            </a:r>
          </a:p>
          <a:p>
            <a:r>
              <a:rPr lang="fr-FR" sz="1200" dirty="0">
                <a:solidFill>
                  <a:srgbClr val="FFFF00"/>
                </a:solidFill>
              </a:rPr>
              <a:t>Sur les terres forestières gérées pour leur exploitation à un rythme variable que l’on peut estimer </a:t>
            </a:r>
            <a:r>
              <a:rPr lang="fr-FR" sz="1200" dirty="0" smtClean="0">
                <a:solidFill>
                  <a:srgbClr val="FFFF00"/>
                </a:solidFill>
              </a:rPr>
              <a:t>de </a:t>
            </a:r>
            <a:r>
              <a:rPr lang="fr-FR" sz="1200" dirty="0">
                <a:solidFill>
                  <a:srgbClr val="FFFF00"/>
                </a:solidFill>
              </a:rPr>
              <a:t>60 à 100 ans, la biomasse vivante séquestre autant de fois le flux annuel de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capté sur ces mêmes surfaces [9].</a:t>
            </a:r>
          </a:p>
          <a:p>
            <a:r>
              <a:rPr lang="fr-FR" sz="1200" dirty="0">
                <a:solidFill>
                  <a:srgbClr val="FFFF00"/>
                </a:solidFill>
              </a:rPr>
              <a:t>La partie de cette biomasse vivante, éventuellement exploitée, ne pourrait contenir qu’une fraction du carbone stocké dans la biomasse vivante des terres forestières. L’exploitation du seul 1/4 de cette biomasse au rythme de 1/100ème par an et à </a:t>
            </a:r>
            <a:r>
              <a:rPr lang="fr-FR" sz="1200" dirty="0" smtClean="0">
                <a:solidFill>
                  <a:srgbClr val="FFFF00"/>
                </a:solidFill>
              </a:rPr>
              <a:t>25 €</a:t>
            </a:r>
            <a:r>
              <a:rPr lang="fr-FR" sz="1200" dirty="0">
                <a:solidFill>
                  <a:srgbClr val="FFFF00"/>
                </a:solidFill>
              </a:rPr>
              <a:t>/tCO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représenterait tout de même près de 320 M€/an pour la France et </a:t>
            </a:r>
            <a:r>
              <a:rPr lang="fr-FR" sz="1200" dirty="0" smtClean="0">
                <a:solidFill>
                  <a:srgbClr val="FFFF00"/>
                </a:solidFill>
              </a:rPr>
              <a:t>2 400 </a:t>
            </a:r>
            <a:r>
              <a:rPr lang="fr-FR" sz="1200" dirty="0">
                <a:solidFill>
                  <a:srgbClr val="FFFF00"/>
                </a:solidFill>
              </a:rPr>
              <a:t>M€/an pour l’UE. De quoi financer des politiques de reboisement effectives et efficaces.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5113" y="599671"/>
            <a:ext cx="3903949" cy="6161322"/>
          </a:xfrm>
        </p:spPr>
        <p:txBody>
          <a:bodyPr>
            <a:normAutofit/>
          </a:bodyPr>
          <a:lstStyle/>
          <a:p>
            <a:r>
              <a:rPr lang="fr-FR" sz="1200" dirty="0">
                <a:solidFill>
                  <a:srgbClr val="FFFF00"/>
                </a:solidFill>
              </a:rPr>
              <a:t>La prise en compte de ces valorisations pourraient-elles inciter à des évolutions pour l’agriculture et la forêt ?</a:t>
            </a:r>
          </a:p>
          <a:p>
            <a:r>
              <a:rPr lang="fr-FR" sz="1200" dirty="0">
                <a:solidFill>
                  <a:srgbClr val="FFFF00"/>
                </a:solidFill>
              </a:rPr>
              <a:t>Cette même prise en compte inciterait-elle à une alimentation plus riche en produits végétaux ?</a:t>
            </a:r>
          </a:p>
          <a:p>
            <a:r>
              <a:rPr lang="fr-FR" sz="1200" dirty="0">
                <a:solidFill>
                  <a:srgbClr val="FFFF00"/>
                </a:solidFill>
              </a:rPr>
              <a:t>Une séquestration accrue d’une partie du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 capté par l’agriculture et la forêt à l’exclusion de celui contenu dans les produits pourrait-elle constituer une source de financement complémentaire pour les exploitants agricoles et forestiers ?</a:t>
            </a:r>
          </a:p>
          <a:p>
            <a:r>
              <a:rPr lang="fr-FR" sz="1200" dirty="0">
                <a:solidFill>
                  <a:srgbClr val="FFFF00"/>
                </a:solidFill>
              </a:rPr>
              <a:t>La garantie d’un renouvellement effectif de la biomasse exploitée en substitution des produits d’origine fossile, et de la capture de la quantité correspondante de CO</a:t>
            </a:r>
            <a:r>
              <a:rPr lang="fr-FR" sz="1200" baseline="-25000" dirty="0">
                <a:solidFill>
                  <a:srgbClr val="FFFF00"/>
                </a:solidFill>
              </a:rPr>
              <a:t>2</a:t>
            </a:r>
            <a:r>
              <a:rPr lang="fr-FR" sz="1200" dirty="0">
                <a:solidFill>
                  <a:srgbClr val="FFFF00"/>
                </a:solidFill>
              </a:rPr>
              <a:t>, pourrait-elle trouver ainsi une source de financement ?</a:t>
            </a:r>
          </a:p>
          <a:p>
            <a:r>
              <a:rPr lang="fr-FR" sz="1200" dirty="0">
                <a:solidFill>
                  <a:srgbClr val="FFFF00"/>
                </a:solidFill>
              </a:rPr>
              <a:t>Une telle valorisation, pourrait-elle être compatible avec la PAC, avec la réglementation européenne en général, avec les accords commerciaux internationaux, sous quelles modalités éventuelles ?</a:t>
            </a:r>
          </a:p>
          <a:p>
            <a:r>
              <a:rPr lang="fr-FR" sz="1200" dirty="0">
                <a:solidFill>
                  <a:srgbClr val="FFFF00"/>
                </a:solidFill>
              </a:rPr>
              <a:t>Quelles incidences sur les importations et les exportations pourraient avoir une telle valorisation ?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115113" y="19696"/>
            <a:ext cx="3724086" cy="466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FFFF00"/>
                </a:solidFill>
              </a:rPr>
              <a:t>et </a:t>
            </a:r>
            <a:r>
              <a:rPr lang="mr-IN" sz="2400" dirty="0" smtClean="0">
                <a:solidFill>
                  <a:srgbClr val="FFFF00"/>
                </a:solidFill>
              </a:rPr>
              <a:t>…</a:t>
            </a:r>
            <a:r>
              <a:rPr lang="fr-FR" sz="2400" dirty="0" smtClean="0">
                <a:solidFill>
                  <a:srgbClr val="FFFF00"/>
                </a:solidFill>
              </a:rPr>
              <a:t> Questions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120731-Pierre-vers-Soreiller-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70" y="716767"/>
            <a:ext cx="1574867" cy="19840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8151" y="1054438"/>
            <a:ext cx="1869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hlinkClick r:id="rId3"/>
              </a:rPr>
              <a:t>Sentiers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8151" y="1762324"/>
            <a:ext cx="229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hlinkClick r:id="rId3"/>
              </a:rPr>
              <a:t>http://</a:t>
            </a:r>
            <a:r>
              <a:rPr lang="fr-FR" dirty="0" err="1" smtClean="0">
                <a:solidFill>
                  <a:srgbClr val="000000"/>
                </a:solidFill>
                <a:hlinkClick r:id="rId3"/>
              </a:rPr>
              <a:t>sentiers.eu</a:t>
            </a:r>
            <a:r>
              <a:rPr lang="fr-FR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fr-FR" dirty="0" err="1" smtClean="0">
                <a:solidFill>
                  <a:srgbClr val="000000"/>
                </a:solidFill>
                <a:hlinkClick r:id="rId3"/>
              </a:rPr>
              <a:t>saj</a:t>
            </a:r>
            <a:r>
              <a:rPr lang="fr-FR" dirty="0" smtClean="0">
                <a:solidFill>
                  <a:srgbClr val="000000"/>
                </a:solidFill>
                <a:hlinkClick r:id="rId3"/>
              </a:rPr>
              <a:t>/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9032" y="3804313"/>
            <a:ext cx="4968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Ces questions restent ouvertes !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Ne pourriez-vous vous en saisir ?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57926" y="5419753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CGAAER, le 05 décembre </a:t>
            </a:r>
            <a:r>
              <a:rPr lang="fr-FR" dirty="0" smtClean="0">
                <a:solidFill>
                  <a:schemeClr val="bg1"/>
                </a:solidFill>
              </a:rPr>
              <a:t>2018 / André-Jean Guérin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 descr="carbon-dioxide-emissions-control-concept-d-rendering-co-cl-carbon-dioxide-emissions-control-concept-d-rendering-co-cloud-1172302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70" y="3804313"/>
            <a:ext cx="2386584" cy="161544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19032" y="3155054"/>
            <a:ext cx="592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hlinkClick r:id="rId5"/>
              </a:rPr>
              <a:t>Cultiver le CO</a:t>
            </a:r>
            <a:r>
              <a:rPr lang="fr-FR" sz="2800" baseline="-25000" dirty="0">
                <a:solidFill>
                  <a:srgbClr val="FF0000"/>
                </a:solidFill>
                <a:hlinkClick r:id="rId5"/>
              </a:rPr>
              <a:t>2</a:t>
            </a:r>
            <a:r>
              <a:rPr lang="fr-FR" sz="2800" dirty="0">
                <a:solidFill>
                  <a:srgbClr val="FF0000"/>
                </a:solidFill>
                <a:hlinkClick r:id="rId5"/>
              </a:rPr>
              <a:t> pourrait-il être financé </a:t>
            </a:r>
            <a:r>
              <a:rPr lang="fr-FR" sz="2800" dirty="0" smtClean="0">
                <a:solidFill>
                  <a:srgbClr val="FF0000"/>
                </a:solidFill>
                <a:hlinkClick r:id="rId5"/>
              </a:rPr>
              <a:t>?</a:t>
            </a:r>
            <a:endParaRPr lang="fr-FR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7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35" y="-2216"/>
            <a:ext cx="5339884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809344"/>
            <a:ext cx="2363535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L’intelligence du vivant pour le </a:t>
            </a:r>
            <a:r>
              <a:rPr lang="fr-FR" sz="1600" dirty="0" smtClean="0">
                <a:solidFill>
                  <a:srgbClr val="000000"/>
                </a:solidFill>
              </a:rPr>
              <a:t>climat (01/2016) :</a:t>
            </a:r>
          </a:p>
          <a:p>
            <a:r>
              <a:rPr lang="fr-FR" sz="1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sentiers.eu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saj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/marcher-avec/article/l-intelligence-du-vivant-pour-le-</a:t>
            </a:r>
            <a:r>
              <a:rPr lang="fr-FR" sz="1000" dirty="0" smtClean="0">
                <a:solidFill>
                  <a:srgbClr val="000000"/>
                </a:solidFill>
                <a:hlinkClick r:id="rId3"/>
              </a:rPr>
              <a:t>climat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63535" cy="3416759"/>
          </a:xfrm>
          <a:prstGeom prst="rect">
            <a:avLst/>
          </a:prstGeom>
        </p:spPr>
      </p:pic>
      <p:sp>
        <p:nvSpPr>
          <p:cNvPr id="2" name="Bouée 1"/>
          <p:cNvSpPr/>
          <p:nvPr/>
        </p:nvSpPr>
        <p:spPr>
          <a:xfrm>
            <a:off x="3386558" y="5126597"/>
            <a:ext cx="1070058" cy="1575605"/>
          </a:xfrm>
          <a:prstGeom prst="donut">
            <a:avLst>
              <a:gd name="adj" fmla="val 1334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197" y="3112622"/>
            <a:ext cx="5373803" cy="37453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97525" cy="365015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6662" y="3650921"/>
            <a:ext cx="236353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The Shift Project — Manifeste pour </a:t>
            </a:r>
            <a:r>
              <a:rPr lang="fr-FR" sz="1600" dirty="0" err="1" smtClean="0">
                <a:solidFill>
                  <a:srgbClr val="000000"/>
                </a:solidFill>
              </a:rPr>
              <a:t>décarboner</a:t>
            </a:r>
            <a:r>
              <a:rPr lang="fr-FR" sz="1600" dirty="0" smtClean="0">
                <a:solidFill>
                  <a:srgbClr val="000000"/>
                </a:solidFill>
              </a:rPr>
              <a:t> l’Europe — 9 recommandations (03/2017) :</a:t>
            </a:r>
          </a:p>
          <a:p>
            <a:r>
              <a:rPr lang="de-DE" sz="1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de-DE" sz="1000" dirty="0" err="1">
                <a:solidFill>
                  <a:srgbClr val="000000"/>
                </a:solidFill>
                <a:hlinkClick r:id="rId4"/>
              </a:rPr>
              <a:t>decarbonizeurope.org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2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35" y="127000"/>
            <a:ext cx="6680200" cy="660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7589" y="3991789"/>
            <a:ext cx="2363535" cy="27392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"Quelle(s) énergie(s) pour demain </a:t>
            </a:r>
            <a:r>
              <a:rPr lang="fr-FR" sz="1600" dirty="0" smtClean="0">
                <a:solidFill>
                  <a:srgbClr val="000000"/>
                </a:solidFill>
              </a:rPr>
              <a:t>?" (06/2018) </a:t>
            </a:r>
            <a:r>
              <a:rPr lang="mr-IN" sz="1600" dirty="0" smtClean="0">
                <a:solidFill>
                  <a:srgbClr val="000000"/>
                </a:solidFill>
              </a:rPr>
              <a:t>…</a:t>
            </a:r>
            <a:r>
              <a:rPr lang="fr-FR" sz="1600" dirty="0" smtClean="0">
                <a:solidFill>
                  <a:srgbClr val="000000"/>
                </a:solidFill>
              </a:rPr>
              <a:t> et pour plus de détail :</a:t>
            </a:r>
          </a:p>
          <a:p>
            <a:r>
              <a:rPr lang="fr-FR" sz="1000" dirty="0">
                <a:solidFill>
                  <a:srgbClr val="000000"/>
                </a:solidFill>
                <a:hlinkClick r:id="rId3"/>
              </a:rPr>
              <a:t>http://sentiers.eu/saj/marcher-avec/article/l-intelligence-du-vivant-pour-le-</a:t>
            </a:r>
            <a:r>
              <a:rPr lang="fr-FR" sz="1000" dirty="0" smtClean="0">
                <a:solidFill>
                  <a:srgbClr val="000000"/>
                </a:solidFill>
                <a:hlinkClick r:id="rId3"/>
              </a:rPr>
              <a:t>climat</a:t>
            </a:r>
            <a:endParaRPr lang="fr-FR" sz="1000" dirty="0" smtClean="0">
              <a:solidFill>
                <a:srgbClr val="000000"/>
              </a:solidFill>
            </a:endParaRPr>
          </a:p>
          <a:p>
            <a:endParaRPr lang="fr-FR" sz="1600" dirty="0" smtClean="0">
              <a:solidFill>
                <a:srgbClr val="000000"/>
              </a:solidFill>
            </a:endParaRPr>
          </a:p>
          <a:p>
            <a:r>
              <a:rPr lang="mr-IN" sz="1600" dirty="0" smtClean="0">
                <a:solidFill>
                  <a:srgbClr val="000000"/>
                </a:solidFill>
              </a:rPr>
              <a:t>…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et pour plus de détail, « Aurons-nous à manger demain </a:t>
            </a:r>
            <a:r>
              <a:rPr lang="fr-FR" sz="1600" dirty="0" smtClean="0">
                <a:solidFill>
                  <a:srgbClr val="000000"/>
                </a:solidFill>
              </a:rPr>
              <a:t>? » (03/2015)</a:t>
            </a:r>
            <a:r>
              <a:rPr lang="fr-FR" sz="1600" dirty="0">
                <a:solidFill>
                  <a:srgbClr val="000000"/>
                </a:solidFill>
              </a:rPr>
              <a:t> :</a:t>
            </a:r>
          </a:p>
          <a:p>
            <a:r>
              <a:rPr lang="fr-FR" sz="1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sentiers.eu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/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saj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/le-meilleur-est-avenir/article/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aurons-nous-a-manger-demain#utilisations_biomasse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4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75" y="0"/>
            <a:ext cx="570411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4640" y="5811560"/>
            <a:ext cx="2363535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"Quelle(s) énergie(s) pour demain </a:t>
            </a:r>
            <a:r>
              <a:rPr lang="fr-FR" sz="1600" dirty="0" smtClean="0">
                <a:solidFill>
                  <a:srgbClr val="000000"/>
                </a:solidFill>
              </a:rPr>
              <a:t>?" (06/2018) :</a:t>
            </a:r>
          </a:p>
          <a:p>
            <a:r>
              <a:rPr lang="fr-FR" sz="1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sentiers.eu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saj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/marcher-avec/article/l-intelligence-du-vivant-pour-le-</a:t>
            </a:r>
            <a:r>
              <a:rPr lang="fr-FR" sz="1000" dirty="0" smtClean="0">
                <a:solidFill>
                  <a:srgbClr val="000000"/>
                </a:solidFill>
                <a:hlinkClick r:id="rId3"/>
              </a:rPr>
              <a:t>climat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61005"/>
            <a:ext cx="9004300" cy="3467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500" y="4128105"/>
            <a:ext cx="2363535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Technology Roadmap - Delivering Sustainable Bioenergy - OECD/IEA, 2017 — The Vision</a:t>
            </a:r>
            <a:r>
              <a:rPr lang="fr-FR" sz="1600" dirty="0" smtClean="0">
                <a:solidFill>
                  <a:srgbClr val="000000"/>
                </a:solidFill>
              </a:rPr>
              <a:t> :</a:t>
            </a:r>
          </a:p>
          <a:p>
            <a:r>
              <a:rPr lang="en-US" sz="10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sz="1000" dirty="0" err="1">
                <a:solidFill>
                  <a:srgbClr val="000000"/>
                </a:solidFill>
                <a:hlinkClick r:id="rId3"/>
              </a:rPr>
              <a:t>webstore.iea.org</a:t>
            </a:r>
            <a:r>
              <a:rPr lang="en-US" sz="1000" dirty="0">
                <a:solidFill>
                  <a:srgbClr val="000000"/>
                </a:solidFill>
                <a:hlinkClick r:id="rId3"/>
              </a:rPr>
              <a:t>/technology-roadmap-delivering-sustainable-bioenergy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16200000">
            <a:off x="-287718" y="1629271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42 EJ = 1 </a:t>
            </a:r>
            <a:r>
              <a:rPr lang="fr-FR" sz="1200" dirty="0" err="1" smtClean="0">
                <a:solidFill>
                  <a:srgbClr val="000000"/>
                </a:solidFill>
              </a:rPr>
              <a:t>Gtep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93810" y="4128105"/>
            <a:ext cx="4773991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Modern bioenergy leads the growth of all renewables to 2023, according to latest IEA market forecast</a:t>
            </a:r>
            <a:r>
              <a:rPr lang="fr-FR" sz="1600" dirty="0" smtClean="0">
                <a:solidFill>
                  <a:srgbClr val="000000"/>
                </a:solidFill>
              </a:rPr>
              <a:t> :</a:t>
            </a:r>
          </a:p>
          <a:p>
            <a:r>
              <a:rPr lang="en-US" sz="10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US" sz="1000" dirty="0" err="1">
                <a:solidFill>
                  <a:srgbClr val="000000"/>
                </a:solidFill>
                <a:hlinkClick r:id="rId4"/>
              </a:rPr>
              <a:t>www.iea.org</a:t>
            </a:r>
            <a:r>
              <a:rPr lang="en-US" sz="1000" dirty="0">
                <a:solidFill>
                  <a:srgbClr val="000000"/>
                </a:solidFill>
                <a:hlinkClick r:id="rId4"/>
              </a:rPr>
              <a:t>/newsroom/news/2018/</a:t>
            </a:r>
            <a:r>
              <a:rPr lang="en-US" sz="1000" dirty="0" err="1">
                <a:solidFill>
                  <a:srgbClr val="000000"/>
                </a:solidFill>
                <a:hlinkClick r:id="rId4"/>
              </a:rPr>
              <a:t>october</a:t>
            </a:r>
            <a:r>
              <a:rPr lang="en-US" sz="1000" dirty="0">
                <a:solidFill>
                  <a:srgbClr val="000000"/>
                </a:solidFill>
                <a:hlinkClick r:id="rId4"/>
              </a:rPr>
              <a:t>/modern-bioenergy-leads-the-growth-of-all-renewables-to-2023-according-to-latest-.html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656"/>
            <a:ext cx="9144000" cy="45450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924667"/>
            <a:ext cx="305987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IPCC, Global </a:t>
            </a:r>
            <a:r>
              <a:rPr lang="fr-FR" sz="1400" dirty="0" err="1" smtClean="0">
                <a:solidFill>
                  <a:srgbClr val="000000"/>
                </a:solidFill>
              </a:rPr>
              <a:t>Warming</a:t>
            </a:r>
            <a:r>
              <a:rPr lang="fr-FR" sz="1400" dirty="0" smtClean="0">
                <a:solidFill>
                  <a:srgbClr val="000000"/>
                </a:solidFill>
              </a:rPr>
              <a:t> 1,5°C (10/2018) :</a:t>
            </a:r>
          </a:p>
          <a:p>
            <a:r>
              <a:rPr lang="pl-PL" sz="1000" dirty="0">
                <a:solidFill>
                  <a:srgbClr val="000000"/>
                </a:solidFill>
                <a:hlinkClick r:id="rId3"/>
              </a:rPr>
              <a:t>https://www.ipcc.ch/report/sr15</a:t>
            </a:r>
            <a:r>
              <a:rPr lang="pl-PL" sz="1000" dirty="0" smtClean="0">
                <a:solidFill>
                  <a:srgbClr val="000000"/>
                </a:solidFill>
                <a:hlinkClick r:id="rId3"/>
              </a:rPr>
              <a:t>/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27763" y="4924667"/>
            <a:ext cx="5816237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Toutes les trajectoires proposées mobilisent le secteur des terres pour réduire la teneur en CO</a:t>
            </a:r>
            <a:r>
              <a:rPr lang="fr-FR" sz="1600" baseline="-25000" dirty="0" smtClean="0">
                <a:solidFill>
                  <a:srgbClr val="000000"/>
                </a:solidFill>
              </a:rPr>
              <a:t>2</a:t>
            </a:r>
            <a:r>
              <a:rPr lang="fr-FR" sz="1600" dirty="0" smtClean="0">
                <a:solidFill>
                  <a:srgbClr val="000000"/>
                </a:solidFill>
              </a:rPr>
              <a:t> à partir de 2030. La plupart y ajoute la capture et séquestration de carbone à partir de la biomasse</a:t>
            </a:r>
            <a:r>
              <a:rPr lang="fr-FR" sz="1600" dirty="0" smtClean="0">
                <a:solidFill>
                  <a:srgbClr val="000000"/>
                </a:solidFill>
              </a:rPr>
              <a:t>. L’une d’elle comporte la suggestion de boiser ou reboiser jusqu’à 10 millions de km2 soit plusieurs centai</a:t>
            </a:r>
            <a:r>
              <a:rPr lang="fr-FR" sz="1600" dirty="0" smtClean="0">
                <a:solidFill>
                  <a:srgbClr val="000000"/>
                </a:solidFill>
              </a:rPr>
              <a:t>nes de milliards d’arbres à planter d’ici 20 à 30 ans</a:t>
            </a:r>
            <a:r>
              <a:rPr lang="mr-IN" sz="1600" dirty="0" smtClean="0">
                <a:solidFill>
                  <a:srgbClr val="000000"/>
                </a:solidFill>
              </a:rPr>
              <a:t>…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>
                <a:solidFill>
                  <a:srgbClr val="000000"/>
                </a:solidFill>
              </a:rPr>
              <a:t>  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sentiers.eu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/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saj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/marcher-avec/a-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tree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-for-</a:t>
            </a:r>
            <a:r>
              <a:rPr lang="fr-FR" sz="1000" dirty="0" err="1">
                <a:solidFill>
                  <a:srgbClr val="000000"/>
                </a:solidFill>
                <a:hlinkClick r:id="rId4"/>
              </a:rPr>
              <a:t>you</a:t>
            </a:r>
            <a:r>
              <a:rPr lang="fr-FR" sz="1000" dirty="0">
                <a:solidFill>
                  <a:srgbClr val="000000"/>
                </a:solidFill>
                <a:hlinkClick r:id="rId4"/>
              </a:rPr>
              <a:t>/article/planter-des-milliards-d-arbres#nb2</a:t>
            </a:r>
            <a:endParaRPr lang="fr-F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enarios-climat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60" y="0"/>
            <a:ext cx="6976085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8844" y="5601645"/>
            <a:ext cx="3971488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PNUE : Rapport </a:t>
            </a:r>
            <a:r>
              <a:rPr lang="fr-FR" sz="1600" dirty="0">
                <a:solidFill>
                  <a:schemeClr val="bg1"/>
                </a:solidFill>
              </a:rPr>
              <a:t>2018 sur l'écart entre les besoins et les perspectives en matière de réduction des </a:t>
            </a:r>
            <a:r>
              <a:rPr lang="fr-FR" sz="1600" dirty="0" smtClean="0">
                <a:solidFill>
                  <a:schemeClr val="bg1"/>
                </a:solidFill>
              </a:rPr>
              <a:t>émissions (11/2018)</a:t>
            </a:r>
          </a:p>
          <a:p>
            <a:r>
              <a:rPr lang="fr-FR" sz="1000" dirty="0" err="1">
                <a:solidFill>
                  <a:schemeClr val="bg1"/>
                </a:solidFill>
                <a:hlinkClick r:id="rId3"/>
              </a:rPr>
              <a:t>https</a:t>
            </a:r>
            <a:r>
              <a:rPr lang="fr-FR" sz="1000" dirty="0">
                <a:solidFill>
                  <a:schemeClr val="bg1"/>
                </a:solidFill>
                <a:hlinkClick r:id="rId3"/>
              </a:rPr>
              <a:t>://</a:t>
            </a:r>
            <a:r>
              <a:rPr lang="fr-FR" sz="1000" dirty="0" err="1">
                <a:solidFill>
                  <a:schemeClr val="bg1"/>
                </a:solidFill>
                <a:hlinkClick r:id="rId3"/>
              </a:rPr>
              <a:t>www.unenvironment.org</a:t>
            </a:r>
            <a:r>
              <a:rPr lang="fr-FR" sz="1000" dirty="0">
                <a:solidFill>
                  <a:schemeClr val="bg1"/>
                </a:solidFill>
                <a:hlinkClick r:id="rId3"/>
              </a:rPr>
              <a:t>/</a:t>
            </a:r>
            <a:r>
              <a:rPr lang="fr-FR" sz="1000" dirty="0" err="1">
                <a:solidFill>
                  <a:schemeClr val="bg1"/>
                </a:solidFill>
                <a:hlinkClick r:id="rId3"/>
              </a:rPr>
              <a:t>fr</a:t>
            </a:r>
            <a:r>
              <a:rPr lang="fr-FR" sz="1000" dirty="0">
                <a:solidFill>
                  <a:schemeClr val="bg1"/>
                </a:solidFill>
                <a:hlinkClick r:id="rId3"/>
              </a:rPr>
              <a:t>/</a:t>
            </a:r>
            <a:r>
              <a:rPr lang="fr-FR" sz="1000" dirty="0" err="1">
                <a:solidFill>
                  <a:schemeClr val="bg1"/>
                </a:solidFill>
                <a:hlinkClick r:id="rId3"/>
              </a:rPr>
              <a:t>resources</a:t>
            </a:r>
            <a:r>
              <a:rPr lang="fr-FR" sz="1000" dirty="0">
                <a:solidFill>
                  <a:schemeClr val="bg1"/>
                </a:solidFill>
                <a:hlinkClick r:id="rId3"/>
              </a:rPr>
              <a:t>/rapport-2018-sur-lecart-entre-les-besoins-et-les-perspectives-en-matiere-de-reduction-des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74659" y="433670"/>
            <a:ext cx="32778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La tarification à 100 dollars US/</a:t>
            </a:r>
            <a:r>
              <a:rPr lang="fr-FR" sz="1600" dirty="0" err="1">
                <a:solidFill>
                  <a:srgbClr val="000000"/>
                </a:solidFill>
              </a:rPr>
              <a:t>t</a:t>
            </a:r>
            <a:r>
              <a:rPr lang="fr-FR" sz="1600" dirty="0">
                <a:solidFill>
                  <a:srgbClr val="000000"/>
                </a:solidFill>
              </a:rPr>
              <a:t> éq-CO2 en 2030 </a:t>
            </a:r>
            <a:r>
              <a:rPr lang="fr-FR" sz="1600" dirty="0" smtClean="0">
                <a:solidFill>
                  <a:srgbClr val="000000"/>
                </a:solidFill>
              </a:rPr>
              <a:t>permettrait, à elle seule, </a:t>
            </a:r>
            <a:r>
              <a:rPr lang="fr-FR" sz="1600" dirty="0">
                <a:solidFill>
                  <a:srgbClr val="000000"/>
                </a:solidFill>
              </a:rPr>
              <a:t>d'atteindre l'objectif des 2°C.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75938" y="3939652"/>
            <a:ext cx="1619606" cy="28007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Pour atténuer l’effet des politiques unilatérales et lutter contre les fuites de carbone : Taxe carbone et ajustement fiscal à la frontière (AFF</a:t>
            </a:r>
            <a:r>
              <a:rPr lang="fr-FR" sz="1600" dirty="0" smtClean="0">
                <a:solidFill>
                  <a:srgbClr val="000000"/>
                </a:solidFill>
              </a:rPr>
              <a:t>).</a:t>
            </a:r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8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35" y="0"/>
            <a:ext cx="475620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811560"/>
            <a:ext cx="2363535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</a:rPr>
              <a:t>Cultiver le CO2 pourrait-il être financé </a:t>
            </a:r>
            <a:r>
              <a:rPr lang="fr-FR" sz="1600" dirty="0" smtClean="0">
                <a:solidFill>
                  <a:srgbClr val="000000"/>
                </a:solidFill>
              </a:rPr>
              <a:t>? (11/2018) :</a:t>
            </a:r>
          </a:p>
          <a:p>
            <a:r>
              <a:rPr lang="fr-FR" sz="1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sentiers.eu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saj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/marcher-avec/the-shift-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project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-</a:t>
            </a:r>
            <a:r>
              <a:rPr lang="fr-FR" sz="1000" dirty="0" err="1">
                <a:solidFill>
                  <a:srgbClr val="000000"/>
                </a:solidFill>
                <a:hlinkClick r:id="rId3"/>
              </a:rPr>
              <a:t>tsp</a:t>
            </a:r>
            <a:r>
              <a:rPr lang="fr-FR" sz="1000" dirty="0">
                <a:solidFill>
                  <a:srgbClr val="000000"/>
                </a:solidFill>
                <a:hlinkClick r:id="rId3"/>
              </a:rPr>
              <a:t>/article/cultiver-le-co2-pourrait-il-etre-finance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1336</TotalTime>
  <Words>674</Words>
  <Application>Microsoft Macintosh PowerPoint</Application>
  <PresentationFormat>Présentation à l'écran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Noir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Résumé ... </vt:lpstr>
      <vt:lpstr>Présentation PowerPoint</vt:lpstr>
    </vt:vector>
  </TitlesOfParts>
  <Company>Conseil Economique Social et Environnemental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André-Jean Guérin</dc:creator>
  <cp:lastModifiedBy>André-Jean Guérin</cp:lastModifiedBy>
  <cp:revision>61</cp:revision>
  <dcterms:created xsi:type="dcterms:W3CDTF">2018-01-31T14:15:17Z</dcterms:created>
  <dcterms:modified xsi:type="dcterms:W3CDTF">2018-12-04T16:24:59Z</dcterms:modified>
</cp:coreProperties>
</file>